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4D970-CEB1-4B4B-A7FA-8892129DEEB4}"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4D970-CEB1-4B4B-A7FA-8892129DEEB4}"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4D970-CEB1-4B4B-A7FA-8892129DEEB4}"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4D970-CEB1-4B4B-A7FA-8892129DEEB4}"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4D970-CEB1-4B4B-A7FA-8892129DEEB4}" type="datetimeFigureOut">
              <a:rPr lang="en-US" smtClean="0"/>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4D970-CEB1-4B4B-A7FA-8892129DEEB4}"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4D970-CEB1-4B4B-A7FA-8892129DEEB4}" type="datetimeFigureOut">
              <a:rPr lang="en-US" smtClean="0"/>
              <a:t>10/17/17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4D970-CEB1-4B4B-A7FA-8892129DEEB4}" type="datetimeFigureOut">
              <a:rPr lang="en-US" smtClean="0"/>
              <a:t>10/17/17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4D970-CEB1-4B4B-A7FA-8892129DEEB4}" type="datetimeFigureOut">
              <a:rPr lang="en-US" smtClean="0"/>
              <a:t>10/17/17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4D970-CEB1-4B4B-A7FA-8892129DEEB4}"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4D970-CEB1-4B4B-A7FA-8892129DEEB4}" type="datetimeFigureOut">
              <a:rPr lang="en-US" smtClean="0"/>
              <a:t>10/17/17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B75D-E5BC-7045-B94C-B8A3B5F60DF7}"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4D970-CEB1-4B4B-A7FA-8892129DEEB4}" type="datetimeFigureOut">
              <a:rPr lang="en-US" smtClean="0"/>
              <a:t>10/17/17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EB75D-E5BC-7045-B94C-B8A3B5F60DF7}"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719" y="1139895"/>
            <a:ext cx="11510481" cy="4708981"/>
          </a:xfrm>
          <a:prstGeom prst="rect">
            <a:avLst/>
          </a:prstGeom>
          <a:noFill/>
        </p:spPr>
        <p:txBody>
          <a:bodyPr wrap="square" rtlCol="0">
            <a:spAutoFit/>
          </a:bodyPr>
          <a:lstStyle/>
          <a:p>
            <a:pPr fontAlgn="base"/>
            <a:r>
              <a:rPr lang="en-US" sz="2000" b="1" dirty="0"/>
              <a:t>Chapter 340: Employee Absences</a:t>
            </a:r>
          </a:p>
          <a:p>
            <a:pPr fontAlgn="base"/>
            <a:r>
              <a:rPr lang="en-US" sz="2000" b="1" dirty="0"/>
              <a:t>340.070 Faculty Leave </a:t>
            </a:r>
          </a:p>
          <a:p>
            <a:pPr fontAlgn="base"/>
            <a:r>
              <a:rPr lang="en-US" sz="2000" dirty="0"/>
              <a:t>Bd. Min. 1-31-08; Amended 2-06-09; Amended 12-10-10; Amended 7-27-12; Amended 2-9-17</a:t>
            </a:r>
            <a:r>
              <a:rPr lang="en-US" sz="2000" dirty="0" smtClean="0"/>
              <a:t>.</a:t>
            </a:r>
          </a:p>
          <a:p>
            <a:pPr fontAlgn="base"/>
            <a:endParaRPr lang="en-US" sz="2000" dirty="0"/>
          </a:p>
          <a:p>
            <a:pPr fontAlgn="base"/>
            <a:r>
              <a:rPr lang="en-US" sz="2000" b="1" dirty="0" smtClean="0"/>
              <a:t>A.  Professional </a:t>
            </a:r>
            <a:r>
              <a:rPr lang="en-US" sz="2000" b="1" dirty="0"/>
              <a:t>Leave</a:t>
            </a:r>
            <a:r>
              <a:rPr lang="en-US" sz="2000" dirty="0"/>
              <a:t> – Within the specifications described below, each campus will develop an application and review process to approve leaves and stipulate the duration (not to exceed one year) and support associated for each leave aligned with institutional priorities and commensurate with available resources. All faculty members who accept a paid leave must state their intention to return to the University for the same amount of time they plan to be gone. Return of the faculty member for such period of time does not guarantee that the period of such leave shall be taken into account as service credit for purposes of the University’s Retirement, Disability, and Death Benefit Plan. Exemptions to returning to the University at the conclusion of the leave can only be granted by the president upon recommendation of the chancellor. Additionally, all faculty members must file a report on the accomplishments during the leave period as specified by their chancellor or chancellor’s designee.</a:t>
            </a:r>
          </a:p>
          <a:p>
            <a:endParaRPr lang="en-US" sz="2000" dirty="0"/>
          </a:p>
        </p:txBody>
      </p:sp>
      <p:sp>
        <p:nvSpPr>
          <p:cNvPr id="5" name="TextBox 4"/>
          <p:cNvSpPr txBox="1"/>
          <p:nvPr/>
        </p:nvSpPr>
        <p:spPr>
          <a:xfrm>
            <a:off x="3195263" y="256855"/>
            <a:ext cx="4620880" cy="369332"/>
          </a:xfrm>
          <a:prstGeom prst="rect">
            <a:avLst/>
          </a:prstGeom>
          <a:noFill/>
        </p:spPr>
        <p:txBody>
          <a:bodyPr wrap="none" rtlCol="0">
            <a:spAutoFit/>
          </a:bodyPr>
          <a:lstStyle/>
          <a:p>
            <a:r>
              <a:rPr lang="en-US" dirty="0" smtClean="0"/>
              <a:t>CR&amp;R System Definitions </a:t>
            </a:r>
            <a:r>
              <a:rPr lang="en-US" smtClean="0"/>
              <a:t>of Professional Leaves</a:t>
            </a:r>
            <a:endParaRPr lang="en-US"/>
          </a:p>
        </p:txBody>
      </p:sp>
    </p:spTree>
    <p:extLst>
      <p:ext uri="{BB962C8B-B14F-4D97-AF65-F5344CB8AC3E}">
        <p14:creationId xmlns:p14="http://schemas.microsoft.com/office/powerpoint/2010/main" val="7691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428" y="379862"/>
            <a:ext cx="11613583" cy="1938992"/>
          </a:xfrm>
          <a:prstGeom prst="rect">
            <a:avLst/>
          </a:prstGeom>
        </p:spPr>
        <p:txBody>
          <a:bodyPr wrap="square">
            <a:spAutoFit/>
          </a:bodyPr>
          <a:lstStyle/>
          <a:p>
            <a:pPr lvl="1" fontAlgn="base"/>
            <a:r>
              <a:rPr lang="en-US" sz="2000" b="1" dirty="0" smtClean="0"/>
              <a:t>1.  Research Leave</a:t>
            </a:r>
            <a:r>
              <a:rPr lang="en-US" sz="2000" dirty="0" smtClean="0"/>
              <a:t>. Tenured, tenure-track, and full-time, ranked non-tenure track research faculty members with established scholarly, artistic or research records are eligible to apply for a research leave. A research leave may be taken for a period of time up to a full year. If a faculty member receives an external fellowship or grant support for a research leave, the University may supplement such support to provide full regular salary; if such external support is not received, the University may provide full regular salary. Additional travel funds and leave related expenses may be provided as deemed appropriate.</a:t>
            </a:r>
            <a:endParaRPr lang="en-US" sz="2000" dirty="0"/>
          </a:p>
        </p:txBody>
      </p:sp>
      <p:sp>
        <p:nvSpPr>
          <p:cNvPr id="3" name="Rectangle 2"/>
          <p:cNvSpPr/>
          <p:nvPr/>
        </p:nvSpPr>
        <p:spPr>
          <a:xfrm>
            <a:off x="253428" y="2318854"/>
            <a:ext cx="11613583" cy="2246769"/>
          </a:xfrm>
          <a:prstGeom prst="rect">
            <a:avLst/>
          </a:prstGeom>
        </p:spPr>
        <p:txBody>
          <a:bodyPr wrap="square">
            <a:spAutoFit/>
          </a:bodyPr>
          <a:lstStyle/>
          <a:p>
            <a:pPr lvl="1" fontAlgn="base"/>
            <a:r>
              <a:rPr lang="en-US" sz="2000" b="1" dirty="0" smtClean="0"/>
              <a:t>2.  Development Leave</a:t>
            </a:r>
            <a:r>
              <a:rPr lang="en-US" sz="2000" dirty="0" smtClean="0"/>
              <a:t>. Tenured, tenure-track and full-time, ranked non-tenure track faculty members are eligible to apply for a development leave to pursue personal, professional, instructional, or administrative development. Development leave may be taken for a period of time up to a full year. If a faculty member receives external fellowship or grant support for a development leave, the University may supplement such support to provide full regular salary; if such external support is not received, the University may provide full regular salary. Additional travel funds and leave related expenses may be provided as deemed appropriate.</a:t>
            </a:r>
            <a:endParaRPr lang="en-US" sz="2000" dirty="0"/>
          </a:p>
        </p:txBody>
      </p:sp>
      <p:sp>
        <p:nvSpPr>
          <p:cNvPr id="4" name="Rectangle 3"/>
          <p:cNvSpPr/>
          <p:nvPr/>
        </p:nvSpPr>
        <p:spPr>
          <a:xfrm>
            <a:off x="253428" y="4615143"/>
            <a:ext cx="11613583" cy="1631216"/>
          </a:xfrm>
          <a:prstGeom prst="rect">
            <a:avLst/>
          </a:prstGeom>
        </p:spPr>
        <p:txBody>
          <a:bodyPr wrap="square">
            <a:spAutoFit/>
          </a:bodyPr>
          <a:lstStyle/>
          <a:p>
            <a:pPr lvl="1" fontAlgn="base"/>
            <a:r>
              <a:rPr lang="en-US" sz="2000" b="1" dirty="0" smtClean="0"/>
              <a:t>3.  Sabbatical Leave</a:t>
            </a:r>
            <a:r>
              <a:rPr lang="en-US" sz="2000" dirty="0" smtClean="0"/>
              <a:t>. Tenured faculty members are eligible to apply for a sabbatical leave after six or more years of service, and can reapply for subsequent sabbatical leaves six years after the prior sabbatical leave. Sabbatical leaves may be taken for a period of time up to a full year. A faculty member on a sabbatical leave will receive up to one-half their regular annual salary. Additional travel funds and leave related expenses may be provided as deemed appropriate.</a:t>
            </a:r>
            <a:endParaRPr lang="en-US" sz="2000" dirty="0"/>
          </a:p>
        </p:txBody>
      </p:sp>
    </p:spTree>
    <p:extLst>
      <p:ext uri="{BB962C8B-B14F-4D97-AF65-F5344CB8AC3E}">
        <p14:creationId xmlns:p14="http://schemas.microsoft.com/office/powerpoint/2010/main" val="17590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467" y="231561"/>
            <a:ext cx="7179067" cy="662291"/>
          </a:xfrm>
        </p:spPr>
        <p:txBody>
          <a:bodyPr>
            <a:normAutofit fontScale="90000"/>
          </a:bodyPr>
          <a:lstStyle/>
          <a:p>
            <a:pPr algn="ctr"/>
            <a:r>
              <a:rPr lang="en-US" dirty="0" smtClean="0"/>
              <a:t>UMKC and Leaves Policies</a:t>
            </a:r>
            <a:endParaRPr lang="en-US" dirty="0"/>
          </a:p>
        </p:txBody>
      </p:sp>
      <p:sp>
        <p:nvSpPr>
          <p:cNvPr id="3" name="Content Placeholder 2"/>
          <p:cNvSpPr>
            <a:spLocks noGrp="1"/>
          </p:cNvSpPr>
          <p:nvPr>
            <p:ph idx="1"/>
          </p:nvPr>
        </p:nvSpPr>
        <p:spPr>
          <a:xfrm>
            <a:off x="287676" y="1119883"/>
            <a:ext cx="11630346" cy="5057080"/>
          </a:xfrm>
        </p:spPr>
        <p:txBody>
          <a:bodyPr anchor="ctr">
            <a:normAutofit/>
          </a:bodyPr>
          <a:lstStyle/>
          <a:p>
            <a:r>
              <a:rPr lang="en-US" sz="3200" dirty="0" smtClean="0"/>
              <a:t>No reference to leaves in UMKC or unit bylaws—either definitions or leaves policies</a:t>
            </a:r>
          </a:p>
          <a:p>
            <a:r>
              <a:rPr lang="en-US" sz="3200" dirty="0" smtClean="0"/>
              <a:t>No consistent policy regarding leaves across units—practice seems to be ad hoc and can be radically different depending on the unit</a:t>
            </a:r>
          </a:p>
          <a:p>
            <a:r>
              <a:rPr lang="en-US" sz="3200" dirty="0" smtClean="0"/>
              <a:t>Sabbatical leaves (i.e. leaves on a regular </a:t>
            </a:r>
            <a:r>
              <a:rPr lang="en-US" sz="3200" dirty="0" err="1" smtClean="0"/>
              <a:t>rota</a:t>
            </a:r>
            <a:r>
              <a:rPr lang="en-US" sz="3200" dirty="0" smtClean="0"/>
              <a:t> identified as “sabbaticals”) are non-existent at UMKC</a:t>
            </a:r>
          </a:p>
          <a:p>
            <a:r>
              <a:rPr lang="en-US" sz="3200" dirty="0" smtClean="0"/>
              <a:t>Research and Development leaves are inconsistently applied and seem to favor those who have previously received them; the lack of transparency for application process means that only those “in the know” consistently get leaves</a:t>
            </a:r>
            <a:endParaRPr lang="en-US" sz="3200" dirty="0"/>
          </a:p>
        </p:txBody>
      </p:sp>
    </p:spTree>
    <p:extLst>
      <p:ext uri="{BB962C8B-B14F-4D97-AF65-F5344CB8AC3E}">
        <p14:creationId xmlns:p14="http://schemas.microsoft.com/office/powerpoint/2010/main" val="45745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513" y="365126"/>
            <a:ext cx="11578975" cy="847226"/>
          </a:xfrm>
        </p:spPr>
        <p:txBody>
          <a:bodyPr>
            <a:normAutofit/>
          </a:bodyPr>
          <a:lstStyle/>
          <a:p>
            <a:pPr algn="ctr"/>
            <a:r>
              <a:rPr lang="en-US" sz="4000" dirty="0" smtClean="0"/>
              <a:t>Proposal Regarding Establishing a UMKC </a:t>
            </a:r>
            <a:r>
              <a:rPr lang="en-US" sz="4000" smtClean="0"/>
              <a:t>Leave Policy </a:t>
            </a:r>
            <a:endParaRPr lang="en-US" sz="4000"/>
          </a:p>
        </p:txBody>
      </p:sp>
      <p:sp>
        <p:nvSpPr>
          <p:cNvPr id="3" name="Content Placeholder 2"/>
          <p:cNvSpPr>
            <a:spLocks noGrp="1"/>
          </p:cNvSpPr>
          <p:nvPr>
            <p:ph idx="1"/>
          </p:nvPr>
        </p:nvSpPr>
        <p:spPr>
          <a:xfrm>
            <a:off x="306513" y="1212352"/>
            <a:ext cx="11578975" cy="4964611"/>
          </a:xfrm>
        </p:spPr>
        <p:txBody>
          <a:bodyPr anchor="ctr">
            <a:normAutofit/>
          </a:bodyPr>
          <a:lstStyle/>
          <a:p>
            <a:r>
              <a:rPr lang="en-US" dirty="0" smtClean="0"/>
              <a:t>Populate a Senate Ad Hoc Committee with representation from the Provost’s Office and Deans’ Offices: one representative from the FSEC [acting as chair], one faculty member from every unit, one representative of each unit’s dean’s office, and one representative from </a:t>
            </a:r>
            <a:r>
              <a:rPr lang="en-US" dirty="0"/>
              <a:t>p</a:t>
            </a:r>
            <a:r>
              <a:rPr lang="en-US" dirty="0" smtClean="0"/>
              <a:t>rovost’s office; charge of the committee: </a:t>
            </a:r>
          </a:p>
          <a:p>
            <a:r>
              <a:rPr lang="en-US" dirty="0" smtClean="0"/>
              <a:t>Establish clear definitions of “Research,” “Development,” and “Sabbatical” Leaves; bring definitions to Faculty Senate for approval</a:t>
            </a:r>
          </a:p>
          <a:p>
            <a:r>
              <a:rPr lang="en-US" dirty="0" smtClean="0"/>
              <a:t>Establish a foundational policy regarding leaves at UMKC [basic outlines on next slide]</a:t>
            </a:r>
          </a:p>
          <a:p>
            <a:r>
              <a:rPr lang="en-US" dirty="0" smtClean="0"/>
              <a:t>Bring proposed policy to Faculty Senate for approval; introduce as Bylaws change—full faculty vote, submission to Chancellor, President, and Curators</a:t>
            </a:r>
          </a:p>
        </p:txBody>
      </p:sp>
    </p:spTree>
    <p:extLst>
      <p:ext uri="{BB962C8B-B14F-4D97-AF65-F5344CB8AC3E}">
        <p14:creationId xmlns:p14="http://schemas.microsoft.com/office/powerpoint/2010/main" val="136575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66" y="149368"/>
            <a:ext cx="11979668" cy="795855"/>
          </a:xfrm>
        </p:spPr>
        <p:txBody>
          <a:bodyPr>
            <a:normAutofit/>
          </a:bodyPr>
          <a:lstStyle/>
          <a:p>
            <a:pPr algn="ctr"/>
            <a:r>
              <a:rPr lang="en-US" sz="4000" dirty="0" smtClean="0"/>
              <a:t>Proposed Activities of Ad Hoc Committee on </a:t>
            </a:r>
            <a:r>
              <a:rPr lang="en-US" sz="4000" smtClean="0"/>
              <a:t>Leaves Policy</a:t>
            </a:r>
            <a:endParaRPr lang="en-US" sz="4000"/>
          </a:p>
        </p:txBody>
      </p:sp>
      <p:sp>
        <p:nvSpPr>
          <p:cNvPr id="3" name="Content Placeholder 2"/>
          <p:cNvSpPr>
            <a:spLocks noGrp="1"/>
          </p:cNvSpPr>
          <p:nvPr>
            <p:ph idx="1"/>
          </p:nvPr>
        </p:nvSpPr>
        <p:spPr>
          <a:xfrm>
            <a:off x="198634" y="945223"/>
            <a:ext cx="11794733" cy="5681607"/>
          </a:xfrm>
        </p:spPr>
        <p:txBody>
          <a:bodyPr anchor="ctr"/>
          <a:lstStyle/>
          <a:p>
            <a:r>
              <a:rPr lang="en-US" dirty="0" smtClean="0"/>
              <a:t>Establish a foundational universal policy on leaves, including how frequently faculty may apply for un-funded leaves or leaves that require maintaining full salary (one semester) or half salary (one year)</a:t>
            </a:r>
          </a:p>
          <a:p>
            <a:r>
              <a:rPr lang="en-US" dirty="0" smtClean="0"/>
              <a:t>Establish a clear policy of communicating this information to all faculty every year</a:t>
            </a:r>
          </a:p>
          <a:p>
            <a:r>
              <a:rPr lang="en-US" dirty="0" smtClean="0"/>
              <a:t>Establish a standardized form for applying for leaves</a:t>
            </a:r>
          </a:p>
          <a:p>
            <a:r>
              <a:rPr lang="en-US" dirty="0" smtClean="0"/>
              <a:t>Establish a deadline for submitting applications for leaves</a:t>
            </a:r>
          </a:p>
          <a:p>
            <a:r>
              <a:rPr lang="en-US" dirty="0" smtClean="0"/>
              <a:t>Establish a protocol for departments, deans, and provost for approving or denying leaves</a:t>
            </a:r>
          </a:p>
          <a:p>
            <a:r>
              <a:rPr lang="en-US" dirty="0" smtClean="0"/>
              <a:t>Allow for a certain level of flexibility in the policy but make sure that ALL regular faculty (TT and ranked NTT) have access to leaves</a:t>
            </a:r>
            <a:endParaRPr lang="en-US" dirty="0"/>
          </a:p>
        </p:txBody>
      </p:sp>
    </p:spTree>
    <p:extLst>
      <p:ext uri="{BB962C8B-B14F-4D97-AF65-F5344CB8AC3E}">
        <p14:creationId xmlns:p14="http://schemas.microsoft.com/office/powerpoint/2010/main" val="176899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67" y="365125"/>
            <a:ext cx="11979666" cy="836951"/>
          </a:xfrm>
        </p:spPr>
        <p:txBody>
          <a:bodyPr>
            <a:normAutofit/>
          </a:bodyPr>
          <a:lstStyle/>
          <a:p>
            <a:pPr algn="ctr"/>
            <a:r>
              <a:rPr lang="en-US" sz="4000" dirty="0" smtClean="0"/>
              <a:t>Benefits of a Clear and Transparent Leaves Policy at UMKC</a:t>
            </a:r>
            <a:endParaRPr lang="en-US" sz="4000" dirty="0"/>
          </a:p>
        </p:txBody>
      </p:sp>
      <p:sp>
        <p:nvSpPr>
          <p:cNvPr id="3" name="Content Placeholder 2"/>
          <p:cNvSpPr>
            <a:spLocks noGrp="1"/>
          </p:cNvSpPr>
          <p:nvPr>
            <p:ph idx="1"/>
          </p:nvPr>
        </p:nvSpPr>
        <p:spPr>
          <a:xfrm>
            <a:off x="558229" y="1304818"/>
            <a:ext cx="11075542" cy="4872145"/>
          </a:xfrm>
        </p:spPr>
        <p:txBody>
          <a:bodyPr anchor="ctr">
            <a:normAutofit/>
          </a:bodyPr>
          <a:lstStyle/>
          <a:p>
            <a:r>
              <a:rPr lang="en-US" sz="3200" dirty="0" smtClean="0"/>
              <a:t>Improved faculty morale</a:t>
            </a:r>
          </a:p>
          <a:p>
            <a:r>
              <a:rPr lang="en-US" sz="3200" dirty="0" smtClean="0"/>
              <a:t>Improved faculty productivity</a:t>
            </a:r>
          </a:p>
          <a:p>
            <a:r>
              <a:rPr lang="en-US" sz="3200" dirty="0" smtClean="0"/>
              <a:t>Improved creative engagement of faculty</a:t>
            </a:r>
          </a:p>
          <a:p>
            <a:r>
              <a:rPr lang="en-US" sz="3200" dirty="0" smtClean="0"/>
              <a:t>Improved relations between faculty and administration with less rumormongering and suspicion of hierarchized privilege for some</a:t>
            </a:r>
          </a:p>
          <a:p>
            <a:r>
              <a:rPr lang="en-US" sz="3200" dirty="0" smtClean="0"/>
              <a:t>Improved willingness of faculty to collaborate and be collegial—to make sacrifices in order to gain long-term benefits</a:t>
            </a:r>
            <a:endParaRPr lang="en-US" sz="3200" dirty="0"/>
          </a:p>
        </p:txBody>
      </p:sp>
    </p:spTree>
    <p:extLst>
      <p:ext uri="{BB962C8B-B14F-4D97-AF65-F5344CB8AC3E}">
        <p14:creationId xmlns:p14="http://schemas.microsoft.com/office/powerpoint/2010/main" val="155030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7774"/>
          </a:xfrm>
        </p:spPr>
        <p:txBody>
          <a:bodyPr/>
          <a:lstStyle/>
          <a:p>
            <a:pPr algn="ctr"/>
            <a:r>
              <a:rPr lang="en-US" smtClean="0"/>
              <a:t>Challenges of a More Robust Leaves Policy</a:t>
            </a:r>
            <a:endParaRPr lang="en-US"/>
          </a:p>
        </p:txBody>
      </p:sp>
      <p:sp>
        <p:nvSpPr>
          <p:cNvPr id="3" name="Content Placeholder 2"/>
          <p:cNvSpPr>
            <a:spLocks noGrp="1"/>
          </p:cNvSpPr>
          <p:nvPr>
            <p:ph idx="1"/>
          </p:nvPr>
        </p:nvSpPr>
        <p:spPr>
          <a:xfrm>
            <a:off x="363020" y="1733158"/>
            <a:ext cx="11465959" cy="4351338"/>
          </a:xfrm>
        </p:spPr>
        <p:txBody>
          <a:bodyPr anchor="ctr">
            <a:normAutofit/>
          </a:bodyPr>
          <a:lstStyle/>
          <a:p>
            <a:r>
              <a:rPr lang="en-US" sz="3200" dirty="0" smtClean="0"/>
              <a:t>Money: There needs to be a commitment to increase faculty research and development funding from General Revenues—see </a:t>
            </a:r>
            <a:r>
              <a:rPr lang="en-US" sz="3200" dirty="0" err="1" smtClean="0"/>
              <a:t>rpk</a:t>
            </a:r>
            <a:r>
              <a:rPr lang="en-US" sz="3200" dirty="0" smtClean="0"/>
              <a:t> GROUP data about inadequate funding of research</a:t>
            </a:r>
          </a:p>
          <a:p>
            <a:r>
              <a:rPr lang="en-US" sz="3200" dirty="0" smtClean="0"/>
              <a:t>Personnel: Faculty have to be willing to cover some of the jobs that colleagues on leave are doing; especially an issue with respect to service obligations and advising [</a:t>
            </a:r>
            <a:r>
              <a:rPr lang="en-US" sz="3200" dirty="0" err="1" smtClean="0"/>
              <a:t>n.b.</a:t>
            </a:r>
            <a:r>
              <a:rPr lang="en-US" sz="3200" dirty="0" smtClean="0"/>
              <a:t> faculty members who take a year at half-pay can be replaced for teaching obligations without significant cash investment, but those with leaves of one semester at full pay, in our current fiscal climate, will be difficult to replace]</a:t>
            </a:r>
            <a:endParaRPr lang="en-US" sz="3200" dirty="0"/>
          </a:p>
        </p:txBody>
      </p:sp>
    </p:spTree>
    <p:extLst>
      <p:ext uri="{BB962C8B-B14F-4D97-AF65-F5344CB8AC3E}">
        <p14:creationId xmlns:p14="http://schemas.microsoft.com/office/powerpoint/2010/main" val="172095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813</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Arial</vt:lpstr>
      <vt:lpstr>Office Theme</vt:lpstr>
      <vt:lpstr>PowerPoint Presentation</vt:lpstr>
      <vt:lpstr>PowerPoint Presentation</vt:lpstr>
      <vt:lpstr>UMKC and Leaves Policies</vt:lpstr>
      <vt:lpstr>Proposal Regarding Establishing a UMKC Leave Policy </vt:lpstr>
      <vt:lpstr>Proposed Activities of Ad Hoc Committee on Leaves Policy</vt:lpstr>
      <vt:lpstr>Benefits of a Clear and Transparent Leaves Policy at UMKC</vt:lpstr>
      <vt:lpstr>Challenges of a More Robust Leaves Policy</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Mitchell</dc:creator>
  <cp:lastModifiedBy>Linda Mitchell</cp:lastModifiedBy>
  <cp:revision>9</cp:revision>
  <dcterms:created xsi:type="dcterms:W3CDTF">2017-10-14T02:23:32Z</dcterms:created>
  <dcterms:modified xsi:type="dcterms:W3CDTF">2017-10-17T12:48:48Z</dcterms:modified>
</cp:coreProperties>
</file>